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9"/>
  </p:notesMasterIdLst>
  <p:sldIdLst>
    <p:sldId id="310" r:id="rId2"/>
    <p:sldId id="316" r:id="rId3"/>
    <p:sldId id="307" r:id="rId4"/>
    <p:sldId id="323" r:id="rId5"/>
    <p:sldId id="333" r:id="rId6"/>
    <p:sldId id="334" r:id="rId7"/>
    <p:sldId id="317" r:id="rId8"/>
  </p:sldIdLst>
  <p:sldSz cx="12192000" cy="6858000"/>
  <p:notesSz cx="6858000" cy="9144000"/>
  <p:defaultTextStyle>
    <a:defPPr>
      <a:defRPr lang="en-M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8"/>
    <p:restoredTop sz="94774"/>
  </p:normalViewPr>
  <p:slideViewPr>
    <p:cSldViewPr snapToGrid="0" snapToObjects="1">
      <p:cViewPr varScale="1">
        <p:scale>
          <a:sx n="139" d="100"/>
          <a:sy n="139" d="100"/>
        </p:scale>
        <p:origin x="1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2BE3A-E563-C844-A5C9-505F085ADDC4}" type="datetimeFigureOut">
              <a:rPr lang="en-MU" smtClean="0"/>
              <a:t>12/03/2025</a:t>
            </a:fld>
            <a:endParaRPr lang="en-M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7C835-2E1C-8D49-9AE4-33C5469F7D01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25101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7C835-2E1C-8D49-9AE4-33C5469F7D01}" type="slidenum">
              <a:rPr lang="en-MU" smtClean="0"/>
              <a:t>4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45316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7C835-2E1C-8D49-9AE4-33C5469F7D01}" type="slidenum">
              <a:rPr lang="en-MU" smtClean="0"/>
              <a:t>5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45360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D9901-8FB5-E24A-BFE2-F16E19C8B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7F0C-0F9B-E249-ADA6-7EAF61967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97CC7-F18D-304B-B5EF-D8912DC8E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2958A-2CD1-F342-AAF7-0C0C1B8A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DE7BD-A12F-3C48-96BA-51E4297E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8418C-5344-EB49-9E46-92974898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5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E283-7348-6A48-A38A-067FA370E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72053-4E9E-AD4F-BCE3-EC012D8F8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922CE-7A34-2E4B-806A-ACF5F0E8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BC0FE-0A4A-694C-8C51-4EE0267F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FADAD-8301-804D-85ED-5E3D2053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1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AA4D0-D52E-B941-9FA7-783BBC9E5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6B88D-0836-404C-ACF8-8E5E1F736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53EBC-F818-7E42-88C3-2BD313AD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C6006-18E6-364C-8773-F2261378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551A-6A60-8245-8B50-60D91710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0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329600" cy="20436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222234"/>
            <a:ext cx="6096000" cy="59651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4" name="Shape 34"/>
          <p:cNvSpPr/>
          <p:nvPr/>
        </p:nvSpPr>
        <p:spPr>
          <a:xfrm>
            <a:off x="0" y="2071208"/>
            <a:ext cx="3296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" name="Shape 36"/>
          <p:cNvSpPr/>
          <p:nvPr/>
        </p:nvSpPr>
        <p:spPr>
          <a:xfrm>
            <a:off x="0" y="4922000"/>
            <a:ext cx="329600" cy="1936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528033" y="818750"/>
            <a:ext cx="10054400" cy="574921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41853">
              <a:spcBef>
                <a:spcPts val="800"/>
              </a:spcBef>
              <a:spcAft>
                <a:spcPts val="0"/>
              </a:spcAft>
              <a:buSzPts val="2800"/>
              <a:buChar char="▪"/>
              <a:defRPr sz="3733"/>
            </a:lvl1pPr>
            <a:lvl2pPr marL="1219170" lvl="1" indent="-541853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3733"/>
            </a:lvl2pPr>
            <a:lvl3pPr marL="1828754" lvl="2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marL="2438339" lvl="3" indent="-54185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marL="3047924" lvl="4" indent="-541853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marL="3657509" lvl="5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marL="4267093" lvl="6" indent="-54185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marL="4876678" lvl="7" indent="-541853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marL="5486263" lvl="8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title" hasCustomPrompt="1"/>
          </p:nvPr>
        </p:nvSpPr>
        <p:spPr>
          <a:xfrm>
            <a:off x="1528033" y="222235"/>
            <a:ext cx="4278400" cy="59651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ar-OM" dirty="0"/>
              <a:t> </a:t>
            </a: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12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DF73-EA0E-B24D-B991-CD863607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0E4D-A0ED-7343-B867-24656B000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74849-7232-254F-BEB7-739CD749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F764B-8070-7343-873D-16D754AF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1E0F-2D76-A449-9B9B-80E09402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6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ECB-1A6B-1B43-BBE7-DAFD85A8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5D96B-8048-C64D-90BA-DACC10C55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81A68-FEBA-7F4A-B1EB-5517D0E5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2CCD0-0BF5-C549-B983-C370839B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04A87-32B6-EB43-93BE-FA1AD0AC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AA10-1C58-AC49-8DE9-979287F3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EE84-072F-0F4F-BE2A-85714A31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3E6C4-7DEB-0F4F-8A4B-4134E510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7DA6-3962-E740-8908-4BBC0338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4AEC5-F770-2F4B-B1F6-2D276434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E968D-4F0C-BF49-87C1-0CDE63EC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EE90-F98B-F44B-BA30-9ECC70A6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EF445-7FD7-A34A-922F-E0FA673A7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99523-3165-6047-AE47-2E63422F9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5FD2B-49BD-DA4A-B351-CD030A592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33DE8-6F31-DD46-AFB7-953B2AF30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5BD52-8BBA-B74A-89D3-AD699D76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2B988-3255-4449-ACB4-57EF0B3B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0E524-F154-0E48-857B-03C2A2A1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2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F8E6-FD9A-424F-ABC1-52648B31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15536-9858-DD4A-9461-D3A61CD5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F1D54-A1B0-B24F-910E-D9ADB71F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A6940-0E1F-2644-8FDD-D2991F6E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9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D551C-4743-BB47-8639-D57914EC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6196F-8CEC-6E4A-909A-CA4A16B7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29294-FAE1-1341-8B65-431EF92A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3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9CB9-25CE-594D-82EE-5E3A20E2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15C00-33A0-574A-AE24-8B4B0BE2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88534-7885-1745-9FB1-CDE4B28A9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5BADB-6132-2544-9AF1-0EAA26F2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83289-AA18-FF41-A70B-81922CAF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50FFA-DC29-EB4C-BA55-7664135D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6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7ADF-B215-1D4B-AF41-26546FA0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BF895-F347-114D-A92B-DF97F8142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127AA-7863-294B-975C-35F116FF8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033B5-C861-8F46-AAE1-B4BE385C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269A7-40AB-5044-81E3-4FC851A4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5C9D9-E09A-6843-8AFD-D3BA8122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0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D853B-7AC1-F34A-B873-1AB69936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AEE4D-242C-E043-B2A3-F32CA0359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0E710-4C9E-FA46-A964-53D98DFB5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A9F59-8DC7-2042-AE2B-BF9E8E761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9EED2-6B4F-864C-892C-8113A3D4C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0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whatsapp-chat-posts-icon-1623579/" TargetMode="External"/><Relationship Id="rId13" Type="http://schemas.openxmlformats.org/officeDocument/2006/relationships/hyperlink" Target="https://www.pngall.com/website-png/download/37691" TargetMode="External"/><Relationship Id="rId1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17" Type="http://schemas.openxmlformats.org/officeDocument/2006/relationships/hyperlink" Target="https://pixabay.com/fr/vectors/l-homme-silhouette-personne-avatar-146638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77119/key-west---mallory---square-by-nkinkade-177733" TargetMode="External"/><Relationship Id="rId11" Type="http://schemas.openxmlformats.org/officeDocument/2006/relationships/hyperlink" Target="https://www.pngall.com/robot-png/download/22221" TargetMode="External"/><Relationship Id="rId5" Type="http://schemas.openxmlformats.org/officeDocument/2006/relationships/image" Target="../media/image8.png"/><Relationship Id="rId15" Type="http://schemas.openxmlformats.org/officeDocument/2006/relationships/hyperlink" Target="https://commons.wikimedia.org/wiki/File:Mobile-Smartphone-icon.png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://www.publicdomainpictures.net/view-image.php?image=111328&amp;picture=large-cumulus-clouds-1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4.gif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EE734A-5079-EC4A-B321-6750CD1BC7CD}"/>
              </a:ext>
            </a:extLst>
          </p:cNvPr>
          <p:cNvSpPr txBox="1"/>
          <p:nvPr/>
        </p:nvSpPr>
        <p:spPr>
          <a:xfrm>
            <a:off x="1306286" y="1792326"/>
            <a:ext cx="8989884" cy="86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434">
              <a:lnSpc>
                <a:spcPct val="80000"/>
              </a:lnSpc>
            </a:pPr>
            <a:r>
              <a:rPr lang="en-US" sz="6000" b="1" kern="100" dirty="0">
                <a:solidFill>
                  <a:srgbClr val="00AEFF"/>
                </a:solidFill>
                <a:latin typeface="Poppins" panose="00000500000000000000" pitchFamily="2" charset="0"/>
              </a:rPr>
              <a:t>Government </a:t>
            </a:r>
            <a:r>
              <a:rPr lang="en-US" sz="6000" b="1" kern="100" dirty="0">
                <a:solidFill>
                  <a:srgbClr val="000057"/>
                </a:solidFill>
                <a:latin typeface="Poppins" panose="00000500000000000000" pitchFamily="2" charset="0"/>
              </a:rPr>
              <a:t>Chatbot</a:t>
            </a:r>
            <a:endParaRPr lang="ru-RU" sz="6000" b="1" kern="100" dirty="0">
              <a:solidFill>
                <a:srgbClr val="000057"/>
              </a:solidFill>
              <a:latin typeface="Montserrat" panose="00000500000000000000" pitchFamily="50" charset="-52"/>
            </a:endParaRPr>
          </a:p>
        </p:txBody>
      </p:sp>
      <p:pic>
        <p:nvPicPr>
          <p:cNvPr id="5" name="Picture 2" descr="What is ChatGPT: Beginners Guide to Using the AI Chatbot - Metaroids">
            <a:extLst>
              <a:ext uri="{FF2B5EF4-FFF2-40B4-BE49-F238E27FC236}">
                <a16:creationId xmlns:a16="http://schemas.microsoft.com/office/drawing/2014/main" id="{A558AFBA-A0F9-6946-B636-E48B1DE9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533" y="3698383"/>
            <a:ext cx="4314599" cy="190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A139C-B81F-624E-B017-293BD93641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026" y="3204165"/>
            <a:ext cx="2890431" cy="2890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23BBA-CB72-6247-8301-1136DABEBB2E}"/>
              </a:ext>
            </a:extLst>
          </p:cNvPr>
          <p:cNvSpPr txBox="1"/>
          <p:nvPr/>
        </p:nvSpPr>
        <p:spPr>
          <a:xfrm>
            <a:off x="5196115" y="6485131"/>
            <a:ext cx="6712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Ministry of Information Technology, Communication and Innovation</a:t>
            </a:r>
            <a:r>
              <a:rPr lang="en-GB" sz="1400" dirty="0">
                <a:solidFill>
                  <a:srgbClr val="000000"/>
                </a:solidFill>
              </a:rPr>
              <a:t> 13 March 2025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6973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10E6A1-36A2-0746-BEAF-F250650AE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FAQ </a:t>
            </a:r>
          </a:p>
          <a:p>
            <a:r>
              <a:rPr lang="en-GB" dirty="0"/>
              <a:t>Website Scraping</a:t>
            </a:r>
          </a:p>
          <a:p>
            <a:r>
              <a:rPr lang="en-GB" dirty="0"/>
              <a:t>Document Scraping</a:t>
            </a:r>
          </a:p>
          <a:p>
            <a:r>
              <a:rPr lang="en-GB" dirty="0"/>
              <a:t>Transactional</a:t>
            </a:r>
          </a:p>
          <a:p>
            <a:r>
              <a:rPr lang="en-GB" dirty="0"/>
              <a:t>Integration with GPT (Uses </a:t>
            </a:r>
            <a:r>
              <a:rPr lang="en-GB" dirty="0" err="1"/>
              <a:t>GenAI</a:t>
            </a:r>
            <a:r>
              <a:rPr lang="en-GB" dirty="0"/>
              <a:t>)</a:t>
            </a:r>
          </a:p>
          <a:p>
            <a:r>
              <a:rPr lang="en-GB" dirty="0"/>
              <a:t>Humanoid</a:t>
            </a:r>
          </a:p>
          <a:p>
            <a:r>
              <a:rPr lang="en-GB" dirty="0"/>
              <a:t>Integration with WhatsApp</a:t>
            </a:r>
          </a:p>
          <a:p>
            <a:r>
              <a:rPr lang="en-GB" dirty="0"/>
              <a:t>Mobile App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B038E-EB05-BB4B-B072-75BC88DB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32" y="222235"/>
            <a:ext cx="8209733" cy="59651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MasterBot</a:t>
            </a:r>
            <a:r>
              <a:rPr lang="en-GB" dirty="0"/>
              <a:t> Innovative features</a:t>
            </a:r>
          </a:p>
        </p:txBody>
      </p:sp>
    </p:spTree>
    <p:extLst>
      <p:ext uri="{BB962C8B-B14F-4D97-AF65-F5344CB8AC3E}">
        <p14:creationId xmlns:p14="http://schemas.microsoft.com/office/powerpoint/2010/main" val="144200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A44ED-410C-D54A-832F-4D8B0E04B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4" y="1045029"/>
            <a:ext cx="11059919" cy="5522938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Existing Bots</a:t>
            </a:r>
            <a:endParaRPr lang="en-GB" sz="2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Operational since 23 June 2023 (CSU,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GOC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), 16 October 2023 (CSD)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</a:rPr>
            </a:br>
            <a:endParaRPr lang="en-GB" sz="2400" b="0" i="0" u="none" strike="noStrike" dirty="0">
              <a:solidFill>
                <a:srgbClr val="000000"/>
              </a:solidFill>
              <a:effectLst/>
            </a:endParaRPr>
          </a:p>
          <a:p>
            <a:pPr marL="67732" indent="0">
              <a:buNone/>
            </a:pPr>
            <a:r>
              <a:rPr lang="en-GB" sz="2400" b="1" dirty="0">
                <a:solidFill>
                  <a:srgbClr val="000000"/>
                </a:solidFill>
              </a:rPr>
              <a:t>Enlargement of Chatbot Services</a:t>
            </a:r>
          </a:p>
          <a:p>
            <a:r>
              <a:rPr lang="en-GB" sz="2400" dirty="0">
                <a:solidFill>
                  <a:srgbClr val="000000"/>
                </a:solidFill>
              </a:rPr>
              <a:t>5 additional Mins/Depts added to the Master BOT</a:t>
            </a:r>
          </a:p>
          <a:p>
            <a:pPr marL="1562069" lvl="2" indent="-342900" algn="just">
              <a:lnSpc>
                <a:spcPct val="200000"/>
              </a:lnSpc>
              <a:buSzPct val="100000"/>
              <a:buFont typeface="+mj-lt"/>
              <a:buAutoNum type="arabicPeriod"/>
            </a:pPr>
            <a:r>
              <a:rPr lang="en-US" sz="2500" dirty="0">
                <a:solidFill>
                  <a:srgbClr val="000000"/>
                </a:solidFill>
              </a:rPr>
              <a:t>Passport and Immigration office;</a:t>
            </a:r>
            <a:endParaRPr lang="en-MU" sz="2500" dirty="0">
              <a:solidFill>
                <a:srgbClr val="000000"/>
              </a:solidFill>
            </a:endParaRPr>
          </a:p>
          <a:p>
            <a:pPr marL="1562069" lvl="2" indent="-342900" algn="just">
              <a:lnSpc>
                <a:spcPct val="200000"/>
              </a:lnSpc>
              <a:buSzPct val="100000"/>
              <a:buFont typeface="+mj-lt"/>
              <a:buAutoNum type="arabicPeriod"/>
            </a:pPr>
            <a:r>
              <a:rPr lang="en-US" sz="2500" dirty="0">
                <a:solidFill>
                  <a:srgbClr val="000000"/>
                </a:solidFill>
              </a:rPr>
              <a:t>SME Division;</a:t>
            </a:r>
            <a:endParaRPr lang="en-MU" sz="2500" dirty="0">
              <a:solidFill>
                <a:srgbClr val="000000"/>
              </a:solidFill>
            </a:endParaRPr>
          </a:p>
          <a:p>
            <a:pPr marL="1562069" lvl="2" indent="-342900" algn="just">
              <a:lnSpc>
                <a:spcPct val="200000"/>
              </a:lnSpc>
              <a:buSzPct val="100000"/>
              <a:buFont typeface="+mj-lt"/>
              <a:buAutoNum type="arabicPeriod"/>
            </a:pPr>
            <a:r>
              <a:rPr lang="en-US" sz="2500" dirty="0">
                <a:solidFill>
                  <a:srgbClr val="000000"/>
                </a:solidFill>
              </a:rPr>
              <a:t>Registrar General’s Department;</a:t>
            </a:r>
            <a:endParaRPr lang="en-MU" sz="2500" dirty="0">
              <a:solidFill>
                <a:srgbClr val="000000"/>
              </a:solidFill>
            </a:endParaRPr>
          </a:p>
          <a:p>
            <a:pPr marL="1562069" lvl="2" indent="-342900" algn="just">
              <a:lnSpc>
                <a:spcPct val="200000"/>
              </a:lnSpc>
              <a:buSzPct val="100000"/>
              <a:buFont typeface="+mj-lt"/>
              <a:buAutoNum type="arabicPeriod"/>
            </a:pPr>
            <a:r>
              <a:rPr lang="en-US" sz="2500" dirty="0">
                <a:solidFill>
                  <a:srgbClr val="000000"/>
                </a:solidFill>
              </a:rPr>
              <a:t>Ministry of Education, Tertiary Education, Science and Technology; and</a:t>
            </a:r>
            <a:endParaRPr lang="en-MU" sz="2500" dirty="0">
              <a:solidFill>
                <a:srgbClr val="000000"/>
              </a:solidFill>
            </a:endParaRPr>
          </a:p>
          <a:p>
            <a:pPr marL="1562069" lvl="2" indent="-342900" algn="just">
              <a:lnSpc>
                <a:spcPct val="200000"/>
              </a:lnSpc>
              <a:spcAft>
                <a:spcPts val="800"/>
              </a:spcAft>
              <a:buSzPct val="100000"/>
              <a:buFont typeface="+mj-lt"/>
              <a:buAutoNum type="arabicPeriod"/>
            </a:pPr>
            <a:r>
              <a:rPr lang="en-US" sz="2500" dirty="0">
                <a:solidFill>
                  <a:srgbClr val="000000"/>
                </a:solidFill>
              </a:rPr>
              <a:t>Ministry of </a:t>
            </a:r>
            <a:r>
              <a:rPr lang="en-US" sz="2500" dirty="0" err="1">
                <a:solidFill>
                  <a:srgbClr val="000000"/>
                </a:solidFill>
              </a:rPr>
              <a:t>Labour</a:t>
            </a:r>
            <a:r>
              <a:rPr lang="en-US" sz="2500" dirty="0">
                <a:solidFill>
                  <a:srgbClr val="000000"/>
                </a:solidFill>
              </a:rPr>
              <a:t>, Human Resource Development and Training (Employment Division)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Min/Dept on the Master BOT: CSU, MITCI,CSD, PIO,SME,RGD,MOE,MOL</a:t>
            </a:r>
          </a:p>
          <a:p>
            <a:r>
              <a:rPr lang="en-GB" sz="2400" dirty="0">
                <a:solidFill>
                  <a:srgbClr val="000000"/>
                </a:solidFill>
              </a:rPr>
              <a:t>WhatsApp interface</a:t>
            </a:r>
          </a:p>
          <a:p>
            <a:r>
              <a:rPr lang="en-GB" sz="2400" dirty="0">
                <a:solidFill>
                  <a:srgbClr val="000000"/>
                </a:solidFill>
              </a:rPr>
              <a:t>Mobile App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Need to be revived (Blueprint already up)</a:t>
            </a:r>
          </a:p>
          <a:p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75279-AADD-C44A-A18C-6F178D05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Operational Status</a:t>
            </a:r>
          </a:p>
        </p:txBody>
      </p:sp>
    </p:spTree>
    <p:extLst>
      <p:ext uri="{BB962C8B-B14F-4D97-AF65-F5344CB8AC3E}">
        <p14:creationId xmlns:p14="http://schemas.microsoft.com/office/powerpoint/2010/main" val="6710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B6DD955-F7A1-CF4D-B000-8EC6327C8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09904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73FA85-CD9E-FC4C-A9DD-9EB5F3D4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161" y="397094"/>
            <a:ext cx="4509851" cy="56915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Transactional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1B804-7DEB-6045-BCDC-2B9A776E20BB}"/>
              </a:ext>
            </a:extLst>
          </p:cNvPr>
          <p:cNvSpPr txBox="1"/>
          <p:nvPr/>
        </p:nvSpPr>
        <p:spPr>
          <a:xfrm>
            <a:off x="6820747" y="1092726"/>
            <a:ext cx="4560265" cy="442674"/>
          </a:xfrm>
          <a:prstGeom prst="flowChartAlternateProcess">
            <a:avLst/>
          </a:prstGeom>
          <a:solidFill>
            <a:schemeClr val="bg2">
              <a:lumMod val="90000"/>
              <a:alpha val="1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Download Birth Certificate Extract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AC2DC-22B2-204D-8AAE-596BD95AC9CE}"/>
              </a:ext>
            </a:extLst>
          </p:cNvPr>
          <p:cNvSpPr txBox="1"/>
          <p:nvPr/>
        </p:nvSpPr>
        <p:spPr>
          <a:xfrm>
            <a:off x="6820747" y="1792359"/>
            <a:ext cx="4560265" cy="442674"/>
          </a:xfrm>
          <a:prstGeom prst="flowChartAlternateProcess">
            <a:avLst/>
          </a:prstGeom>
          <a:solidFill>
            <a:schemeClr val="bg2">
              <a:lumMod val="90000"/>
              <a:alpha val="1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Download Marriage Certificate Extract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9B59E-3C0D-8E41-BBEC-5C4709B17230}"/>
              </a:ext>
            </a:extLst>
          </p:cNvPr>
          <p:cNvSpPr txBox="1"/>
          <p:nvPr/>
        </p:nvSpPr>
        <p:spPr>
          <a:xfrm>
            <a:off x="6820747" y="2491991"/>
            <a:ext cx="4560265" cy="442674"/>
          </a:xfrm>
          <a:prstGeom prst="flowChartAlternateProcess">
            <a:avLst/>
          </a:prstGeom>
          <a:solidFill>
            <a:schemeClr val="bg2">
              <a:lumMod val="90000"/>
              <a:alpha val="1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Book an Appointment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BB6EA-E8AB-3F48-BC26-A05F822A4875}"/>
              </a:ext>
            </a:extLst>
          </p:cNvPr>
          <p:cNvSpPr txBox="1"/>
          <p:nvPr/>
        </p:nvSpPr>
        <p:spPr>
          <a:xfrm>
            <a:off x="6820747" y="3248900"/>
            <a:ext cx="4560265" cy="442674"/>
          </a:xfrm>
          <a:prstGeom prst="flowChartAlternateProcess">
            <a:avLst/>
          </a:prstGeom>
          <a:solidFill>
            <a:schemeClr val="bg2">
              <a:lumMod val="90000"/>
              <a:alpha val="1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Create a ticket with CSU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098AD-6AA8-8344-ABBE-2D2D2BD1E642}"/>
              </a:ext>
            </a:extLst>
          </p:cNvPr>
          <p:cNvSpPr txBox="1"/>
          <p:nvPr/>
        </p:nvSpPr>
        <p:spPr>
          <a:xfrm>
            <a:off x="6820747" y="3992533"/>
            <a:ext cx="4560265" cy="442674"/>
          </a:xfrm>
          <a:prstGeom prst="flowChartAlternateProcess">
            <a:avLst/>
          </a:prstGeom>
          <a:solidFill>
            <a:schemeClr val="bg2">
              <a:lumMod val="90000"/>
              <a:alpha val="1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Status of a ticket with CSU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F5CA61-C19D-0F4B-8C2C-23AA05ED92C8}"/>
              </a:ext>
            </a:extLst>
          </p:cNvPr>
          <p:cNvSpPr txBox="1"/>
          <p:nvPr/>
        </p:nvSpPr>
        <p:spPr>
          <a:xfrm>
            <a:off x="6820747" y="4763079"/>
            <a:ext cx="4560265" cy="442674"/>
          </a:xfrm>
          <a:prstGeom prst="flowChartAlternateProcess">
            <a:avLst/>
          </a:prstGeom>
          <a:solidFill>
            <a:schemeClr val="bg2">
              <a:lumMod val="90000"/>
              <a:alpha val="1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Authenticate with MauPass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687E89-354C-3A42-80C9-6671A20DEFA4}"/>
              </a:ext>
            </a:extLst>
          </p:cNvPr>
          <p:cNvCxnSpPr/>
          <p:nvPr/>
        </p:nvCxnSpPr>
        <p:spPr>
          <a:xfrm>
            <a:off x="6966854" y="966247"/>
            <a:ext cx="3891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301E6-80E9-9D4F-95C0-A03A320BE3EF}"/>
              </a:ext>
            </a:extLst>
          </p:cNvPr>
          <p:cNvSpPr/>
          <p:nvPr/>
        </p:nvSpPr>
        <p:spPr>
          <a:xfrm>
            <a:off x="11425544" y="1092726"/>
            <a:ext cx="45719" cy="44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49D2ED-AB3E-1245-A013-4D3DED4A19B5}"/>
              </a:ext>
            </a:extLst>
          </p:cNvPr>
          <p:cNvSpPr/>
          <p:nvPr/>
        </p:nvSpPr>
        <p:spPr>
          <a:xfrm>
            <a:off x="11418386" y="1792359"/>
            <a:ext cx="45719" cy="44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6F73CB-CA08-9B4C-86B1-ECB445CF60B2}"/>
              </a:ext>
            </a:extLst>
          </p:cNvPr>
          <p:cNvSpPr/>
          <p:nvPr/>
        </p:nvSpPr>
        <p:spPr>
          <a:xfrm>
            <a:off x="11418385" y="2491991"/>
            <a:ext cx="45719" cy="44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E87092-D4EF-6C4E-B669-344ED8033464}"/>
              </a:ext>
            </a:extLst>
          </p:cNvPr>
          <p:cNvSpPr/>
          <p:nvPr/>
        </p:nvSpPr>
        <p:spPr>
          <a:xfrm>
            <a:off x="11418385" y="3248900"/>
            <a:ext cx="45719" cy="44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906E3B-8442-D942-8BE0-6539BE8FB640}"/>
              </a:ext>
            </a:extLst>
          </p:cNvPr>
          <p:cNvSpPr/>
          <p:nvPr/>
        </p:nvSpPr>
        <p:spPr>
          <a:xfrm>
            <a:off x="11418384" y="3992533"/>
            <a:ext cx="45719" cy="44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688892-D16D-544F-B385-2BB76E57C36C}"/>
              </a:ext>
            </a:extLst>
          </p:cNvPr>
          <p:cNvSpPr/>
          <p:nvPr/>
        </p:nvSpPr>
        <p:spPr>
          <a:xfrm>
            <a:off x="11418383" y="4763079"/>
            <a:ext cx="45719" cy="44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C920F6-6E83-A544-9547-59933EA2E771}"/>
              </a:ext>
            </a:extLst>
          </p:cNvPr>
          <p:cNvSpPr/>
          <p:nvPr/>
        </p:nvSpPr>
        <p:spPr>
          <a:xfrm>
            <a:off x="6367955" y="1058835"/>
            <a:ext cx="442674" cy="442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A71A4C-3DDB-6243-BE88-5CD1C364D0C9}"/>
              </a:ext>
            </a:extLst>
          </p:cNvPr>
          <p:cNvSpPr/>
          <p:nvPr/>
        </p:nvSpPr>
        <p:spPr>
          <a:xfrm>
            <a:off x="6378073" y="4735491"/>
            <a:ext cx="442674" cy="442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29DD15-825F-934E-A7E3-AA0FDD495F27}"/>
              </a:ext>
            </a:extLst>
          </p:cNvPr>
          <p:cNvSpPr/>
          <p:nvPr/>
        </p:nvSpPr>
        <p:spPr>
          <a:xfrm>
            <a:off x="6367955" y="1780058"/>
            <a:ext cx="442674" cy="442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E82968-2E9C-D346-86F4-4BDA4A254595}"/>
              </a:ext>
            </a:extLst>
          </p:cNvPr>
          <p:cNvSpPr/>
          <p:nvPr/>
        </p:nvSpPr>
        <p:spPr>
          <a:xfrm>
            <a:off x="6367955" y="2512879"/>
            <a:ext cx="442674" cy="442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BB042B-900C-C74B-A678-AF2B7E67C082}"/>
              </a:ext>
            </a:extLst>
          </p:cNvPr>
          <p:cNvSpPr/>
          <p:nvPr/>
        </p:nvSpPr>
        <p:spPr>
          <a:xfrm>
            <a:off x="6378073" y="3207466"/>
            <a:ext cx="442674" cy="442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132D83-963E-A448-B5B9-4949765A21C2}"/>
              </a:ext>
            </a:extLst>
          </p:cNvPr>
          <p:cNvSpPr/>
          <p:nvPr/>
        </p:nvSpPr>
        <p:spPr>
          <a:xfrm>
            <a:off x="6372331" y="3953508"/>
            <a:ext cx="442674" cy="442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18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85"/>
    </mc:Choice>
    <mc:Fallback xmlns="">
      <p:transition spd="slow" advTm="438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D505BB9-2636-1D43-A5BA-83EECEE35179}"/>
              </a:ext>
            </a:extLst>
          </p:cNvPr>
          <p:cNvSpPr/>
          <p:nvPr/>
        </p:nvSpPr>
        <p:spPr>
          <a:xfrm>
            <a:off x="-2855" y="4744825"/>
            <a:ext cx="1570981" cy="1341239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C43C8F9-C3ED-5C4F-912F-6B6ED1FCDEFE}"/>
              </a:ext>
            </a:extLst>
          </p:cNvPr>
          <p:cNvSpPr/>
          <p:nvPr/>
        </p:nvSpPr>
        <p:spPr>
          <a:xfrm>
            <a:off x="71998" y="2822217"/>
            <a:ext cx="1443401" cy="1524572"/>
          </a:xfrm>
          <a:prstGeom prst="roundRect">
            <a:avLst>
              <a:gd name="adj" fmla="val 0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ABB16288-F3F1-B642-8439-1696F930E511}"/>
              </a:ext>
            </a:extLst>
          </p:cNvPr>
          <p:cNvSpPr/>
          <p:nvPr/>
        </p:nvSpPr>
        <p:spPr>
          <a:xfrm>
            <a:off x="3266739" y="811654"/>
            <a:ext cx="2634357" cy="375875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DAD80D13-6724-174E-9727-E25048743703}"/>
              </a:ext>
            </a:extLst>
          </p:cNvPr>
          <p:cNvSpPr/>
          <p:nvPr/>
        </p:nvSpPr>
        <p:spPr>
          <a:xfrm>
            <a:off x="6223698" y="5325785"/>
            <a:ext cx="2564874" cy="97668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02B1E29E-1BD7-4E40-9F1D-E695EEABCF7B}"/>
              </a:ext>
            </a:extLst>
          </p:cNvPr>
          <p:cNvSpPr/>
          <p:nvPr/>
        </p:nvSpPr>
        <p:spPr>
          <a:xfrm>
            <a:off x="9041669" y="5287099"/>
            <a:ext cx="2907309" cy="97668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0626CE-AD94-8345-8F42-369C3A206FFB}"/>
              </a:ext>
            </a:extLst>
          </p:cNvPr>
          <p:cNvSpPr/>
          <p:nvPr/>
        </p:nvSpPr>
        <p:spPr>
          <a:xfrm>
            <a:off x="1788151" y="750362"/>
            <a:ext cx="1541930" cy="5053357"/>
          </a:xfrm>
          <a:prstGeom prst="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8C9EE-E9A4-BD45-BBED-2B78000A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10" y="135177"/>
            <a:ext cx="3500718" cy="452617"/>
          </a:xfrm>
        </p:spPr>
        <p:txBody>
          <a:bodyPr>
            <a:noAutofit/>
          </a:bodyPr>
          <a:lstStyle/>
          <a:p>
            <a:r>
              <a:rPr lang="en-GB" sz="3200" dirty="0"/>
              <a:t>Architecture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D9473A-FAC3-4742-B08E-53F419FDC910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39854" y="2817022"/>
            <a:ext cx="720000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52AE0D-E13D-A844-802D-AFFF66EF60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87630" y="4734246"/>
            <a:ext cx="720000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CEE97A-AA38-E740-B8CB-73581231AF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45" y="4603402"/>
            <a:ext cx="1107946" cy="110794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8F66E8A-E6D1-604C-897F-5A82FA31B0DD}"/>
              </a:ext>
            </a:extLst>
          </p:cNvPr>
          <p:cNvGrpSpPr/>
          <p:nvPr/>
        </p:nvGrpSpPr>
        <p:grpSpPr>
          <a:xfrm>
            <a:off x="2180269" y="3729582"/>
            <a:ext cx="720000" cy="720000"/>
            <a:chOff x="2684009" y="1997679"/>
            <a:chExt cx="1059865" cy="10598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C05C3C-4BA5-894D-A1F1-E1924DAC6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42553" y="2083477"/>
              <a:ext cx="342779" cy="856947"/>
            </a:xfrm>
            <a:prstGeom prst="rect">
              <a:avLst/>
            </a:prstGeom>
          </p:spPr>
        </p:pic>
        <p:sp>
          <p:nvSpPr>
            <p:cNvPr id="28" name="Doughnut 27">
              <a:extLst>
                <a:ext uri="{FF2B5EF4-FFF2-40B4-BE49-F238E27FC236}">
                  <a16:creationId xmlns:a16="http://schemas.microsoft.com/office/drawing/2014/main" id="{48B24C36-F534-A343-90E7-1582AFA44B40}"/>
                </a:ext>
              </a:extLst>
            </p:cNvPr>
            <p:cNvSpPr/>
            <p:nvPr/>
          </p:nvSpPr>
          <p:spPr>
            <a:xfrm>
              <a:off x="2684009" y="1997679"/>
              <a:ext cx="1059865" cy="1059865"/>
            </a:xfrm>
            <a:prstGeom prst="donut">
              <a:avLst>
                <a:gd name="adj" fmla="val 5361"/>
              </a:avLst>
            </a:prstGeom>
            <a:solidFill>
              <a:schemeClr val="tx2">
                <a:lumMod val="40000"/>
                <a:lumOff val="6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0D11623B-A011-604E-9F3C-685B32A39D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156003" y="805152"/>
            <a:ext cx="720000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3936E6-0EF8-B245-9697-3EE5D680250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rot="21357756">
            <a:off x="2180268" y="1777613"/>
            <a:ext cx="720000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8436CEF-79B6-5141-AC01-97AE5946D31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758332" y="1361396"/>
            <a:ext cx="444077" cy="1078174"/>
          </a:xfrm>
          <a:prstGeom prst="rect">
            <a:avLst/>
          </a:prstGeom>
        </p:spPr>
      </p:pic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1CAFD961-35FA-984C-AFAE-306D6EE94512}"/>
              </a:ext>
            </a:extLst>
          </p:cNvPr>
          <p:cNvSpPr/>
          <p:nvPr/>
        </p:nvSpPr>
        <p:spPr>
          <a:xfrm>
            <a:off x="3294723" y="6066087"/>
            <a:ext cx="2564875" cy="65145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FC88ABBA-665D-254C-B249-DA1423F419F7}"/>
              </a:ext>
            </a:extLst>
          </p:cNvPr>
          <p:cNvSpPr/>
          <p:nvPr/>
        </p:nvSpPr>
        <p:spPr>
          <a:xfrm>
            <a:off x="6269540" y="848863"/>
            <a:ext cx="3606709" cy="27734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EEAB79-0C96-DD4C-90BD-0700D55E6A61}"/>
              </a:ext>
            </a:extLst>
          </p:cNvPr>
          <p:cNvSpPr txBox="1"/>
          <p:nvPr/>
        </p:nvSpPr>
        <p:spPr>
          <a:xfrm>
            <a:off x="3423832" y="1030008"/>
            <a:ext cx="218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Knowledge Base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BA5D45B-0AED-1C41-9044-818B3B213FDC}"/>
              </a:ext>
            </a:extLst>
          </p:cNvPr>
          <p:cNvSpPr txBox="1"/>
          <p:nvPr/>
        </p:nvSpPr>
        <p:spPr>
          <a:xfrm>
            <a:off x="3396085" y="2872893"/>
            <a:ext cx="181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MU"/>
            </a:defPPr>
            <a:lvl1pPr marL="285750" indent="-285750">
              <a:buFont typeface="Wingdings" pitchFamily="2" charset="2"/>
              <a:buChar char="q"/>
            </a:lvl1pPr>
          </a:lstStyle>
          <a:p>
            <a:r>
              <a:rPr lang="en-GB" dirty="0"/>
              <a:t>TTS and STT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19D10F6-7C34-F84E-9FEB-5B42FDD3856C}"/>
              </a:ext>
            </a:extLst>
          </p:cNvPr>
          <p:cNvSpPr txBox="1"/>
          <p:nvPr/>
        </p:nvSpPr>
        <p:spPr>
          <a:xfrm>
            <a:off x="3396085" y="1940169"/>
            <a:ext cx="218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MU"/>
            </a:defPPr>
            <a:lvl1pPr marL="285750" indent="-285750">
              <a:buFont typeface="Wingdings" pitchFamily="2" charset="2"/>
              <a:buChar char="q"/>
            </a:lvl1pPr>
          </a:lstStyle>
          <a:p>
            <a:r>
              <a:rPr lang="en-GB" dirty="0"/>
              <a:t>Dialogue Mgmt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ABB888D-DE77-7542-9547-458B26653CA2}"/>
              </a:ext>
            </a:extLst>
          </p:cNvPr>
          <p:cNvSpPr txBox="1"/>
          <p:nvPr/>
        </p:nvSpPr>
        <p:spPr>
          <a:xfrm>
            <a:off x="3410103" y="3882416"/>
            <a:ext cx="231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MU"/>
            </a:defPPr>
            <a:lvl1pPr marL="285750" indent="-285750">
              <a:buFont typeface="Wingdings" pitchFamily="2" charset="2"/>
              <a:buChar char="q"/>
            </a:lvl1pPr>
          </a:lstStyle>
          <a:p>
            <a:r>
              <a:rPr lang="en-GB" dirty="0"/>
              <a:t>Integration Services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51E918D-D053-F148-BBA9-D182C91A5AFF}"/>
              </a:ext>
            </a:extLst>
          </p:cNvPr>
          <p:cNvSpPr txBox="1"/>
          <p:nvPr/>
        </p:nvSpPr>
        <p:spPr>
          <a:xfrm>
            <a:off x="6324501" y="1169452"/>
            <a:ext cx="285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MauPass (Digital ID)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E213F8-9E1E-DF42-93F4-263CA82978CD}"/>
              </a:ext>
            </a:extLst>
          </p:cNvPr>
          <p:cNvSpPr txBox="1"/>
          <p:nvPr/>
        </p:nvSpPr>
        <p:spPr>
          <a:xfrm>
            <a:off x="6476795" y="5576087"/>
            <a:ext cx="242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MauSign (Digital Certificate Issuer)</a:t>
            </a:r>
          </a:p>
        </p:txBody>
      </p:sp>
      <p:sp>
        <p:nvSpPr>
          <p:cNvPr id="91" name="Can 90">
            <a:extLst>
              <a:ext uri="{FF2B5EF4-FFF2-40B4-BE49-F238E27FC236}">
                <a16:creationId xmlns:a16="http://schemas.microsoft.com/office/drawing/2014/main" id="{2339F344-C177-0847-948A-89D160011F62}"/>
              </a:ext>
            </a:extLst>
          </p:cNvPr>
          <p:cNvSpPr/>
          <p:nvPr/>
        </p:nvSpPr>
        <p:spPr>
          <a:xfrm>
            <a:off x="4765147" y="1404714"/>
            <a:ext cx="526343" cy="522627"/>
          </a:xfrm>
          <a:prstGeom prst="can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CA2EBF1-7F11-3746-AB59-A73AE2410764}"/>
              </a:ext>
            </a:extLst>
          </p:cNvPr>
          <p:cNvSpPr txBox="1"/>
          <p:nvPr/>
        </p:nvSpPr>
        <p:spPr>
          <a:xfrm>
            <a:off x="6324501" y="1871667"/>
            <a:ext cx="309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MoRendezVous (Booking System)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120DAC9-EEDA-1441-8245-1275C8722671}"/>
              </a:ext>
            </a:extLst>
          </p:cNvPr>
          <p:cNvSpPr txBox="1"/>
          <p:nvPr/>
        </p:nvSpPr>
        <p:spPr>
          <a:xfrm>
            <a:off x="9156068" y="5590774"/>
            <a:ext cx="226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Civil Status Division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204BF32-C054-024E-8D84-74F2B1E1C741}"/>
              </a:ext>
            </a:extLst>
          </p:cNvPr>
          <p:cNvSpPr txBox="1"/>
          <p:nvPr/>
        </p:nvSpPr>
        <p:spPr>
          <a:xfrm>
            <a:off x="6289508" y="3098601"/>
            <a:ext cx="356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MU"/>
            </a:defPPr>
            <a:lvl1pPr marL="285750" indent="-285750">
              <a:buFont typeface="Wingdings" pitchFamily="2" charset="2"/>
              <a:buChar char="q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MoKloud (Document Repository)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E45FEA8-2766-F24D-9976-6D065797FF52}"/>
              </a:ext>
            </a:extLst>
          </p:cNvPr>
          <p:cNvSpPr txBox="1"/>
          <p:nvPr/>
        </p:nvSpPr>
        <p:spPr>
          <a:xfrm>
            <a:off x="6289508" y="2530534"/>
            <a:ext cx="346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/>
              <a:t>Citizen Support Unit 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A9DF918-10A8-2E44-B363-AEBB6AD202FB}"/>
              </a:ext>
            </a:extLst>
          </p:cNvPr>
          <p:cNvSpPr/>
          <p:nvPr/>
        </p:nvSpPr>
        <p:spPr>
          <a:xfrm>
            <a:off x="6221988" y="4344323"/>
            <a:ext cx="5749725" cy="51815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205C9E9-02D4-B94A-8E09-5D935DED6935}"/>
              </a:ext>
            </a:extLst>
          </p:cNvPr>
          <p:cNvSpPr txBox="1"/>
          <p:nvPr/>
        </p:nvSpPr>
        <p:spPr>
          <a:xfrm>
            <a:off x="7549992" y="4356010"/>
            <a:ext cx="438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MU"/>
            </a:defPPr>
            <a:lvl1pPr marL="285750" indent="-285750">
              <a:buFont typeface="Wingdings" pitchFamily="2" charset="2"/>
              <a:buChar char="q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en-GB" dirty="0"/>
              <a:t>Info Highway (Data Sharing Platform)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2DE2816-332D-0F4D-AAE5-43EDA8FAC5C9}"/>
              </a:ext>
            </a:extLst>
          </p:cNvPr>
          <p:cNvSpPr txBox="1"/>
          <p:nvPr/>
        </p:nvSpPr>
        <p:spPr>
          <a:xfrm>
            <a:off x="3567761" y="6221234"/>
            <a:ext cx="231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MU"/>
            </a:defPPr>
            <a:lvl1pPr marL="285750" indent="-285750">
              <a:buFont typeface="Wingdings" pitchFamily="2" charset="2"/>
              <a:buChar char="q"/>
            </a:lvl1pPr>
          </a:lstStyle>
          <a:p>
            <a:r>
              <a:rPr lang="en-GB"/>
              <a:t>GPT</a:t>
            </a:r>
            <a:endParaRPr lang="en-GB" dirty="0"/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32EBB357-7098-144F-95DD-68BA8599B7C5}"/>
              </a:ext>
            </a:extLst>
          </p:cNvPr>
          <p:cNvSpPr/>
          <p:nvPr/>
        </p:nvSpPr>
        <p:spPr>
          <a:xfrm>
            <a:off x="9999682" y="2409973"/>
            <a:ext cx="1949296" cy="118478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6200DFF-534B-5E4F-A22B-5D0C5F61AAED}"/>
              </a:ext>
            </a:extLst>
          </p:cNvPr>
          <p:cNvSpPr txBox="1"/>
          <p:nvPr/>
        </p:nvSpPr>
        <p:spPr>
          <a:xfrm>
            <a:off x="10136259" y="2505663"/>
            <a:ext cx="2055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MU"/>
            </a:defPPr>
            <a:lvl1pPr marL="285750" indent="-285750">
              <a:buFont typeface="Wingdings" pitchFamily="2" charset="2"/>
              <a:buChar char="q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/>
              <a:t>Central Population Database</a:t>
            </a:r>
            <a:endParaRPr lang="en-GB" dirty="0"/>
          </a:p>
        </p:txBody>
      </p: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E4643927-FCC1-274F-A30B-BCDE9BF4DA13}"/>
              </a:ext>
            </a:extLst>
          </p:cNvPr>
          <p:cNvCxnSpPr>
            <a:cxnSpLocks/>
            <a:endCxn id="68" idx="2"/>
          </p:cNvCxnSpPr>
          <p:nvPr/>
        </p:nvCxnSpPr>
        <p:spPr>
          <a:xfrm rot="5400000" flipH="1" flipV="1">
            <a:off x="7554539" y="3865169"/>
            <a:ext cx="761258" cy="275454"/>
          </a:xfrm>
          <a:prstGeom prst="bentConnector3">
            <a:avLst>
              <a:gd name="adj1" fmla="val 50000"/>
            </a:avLst>
          </a:prstGeom>
          <a:ln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94BFA467-6876-0349-9402-30F77E2423AA}"/>
              </a:ext>
            </a:extLst>
          </p:cNvPr>
          <p:cNvCxnSpPr>
            <a:cxnSpLocks/>
            <a:stCxn id="104" idx="2"/>
            <a:endCxn id="100" idx="0"/>
          </p:cNvCxnSpPr>
          <p:nvPr/>
        </p:nvCxnSpPr>
        <p:spPr>
          <a:xfrm rot="5400000">
            <a:off x="9660806" y="3030799"/>
            <a:ext cx="749570" cy="1877479"/>
          </a:xfrm>
          <a:prstGeom prst="bentConnector3">
            <a:avLst>
              <a:gd name="adj1" fmla="val 50000"/>
            </a:avLst>
          </a:prstGeom>
          <a:ln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>
            <a:extLst>
              <a:ext uri="{FF2B5EF4-FFF2-40B4-BE49-F238E27FC236}">
                <a16:creationId xmlns:a16="http://schemas.microsoft.com/office/drawing/2014/main" id="{0CFFC963-97C7-EB44-9604-E2997356A092}"/>
              </a:ext>
            </a:extLst>
          </p:cNvPr>
          <p:cNvCxnSpPr>
            <a:cxnSpLocks/>
            <a:stCxn id="102" idx="0"/>
            <a:endCxn id="100" idx="2"/>
          </p:cNvCxnSpPr>
          <p:nvPr/>
        </p:nvCxnSpPr>
        <p:spPr>
          <a:xfrm rot="16200000" flipV="1">
            <a:off x="9583779" y="4375553"/>
            <a:ext cx="424618" cy="1398473"/>
          </a:xfrm>
          <a:prstGeom prst="bentConnector3">
            <a:avLst>
              <a:gd name="adj1" fmla="val 50000"/>
            </a:avLst>
          </a:prstGeom>
          <a:ln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F0A5CEB3-5F00-FD41-9DD2-4ABDBA7FD91D}"/>
              </a:ext>
            </a:extLst>
          </p:cNvPr>
          <p:cNvCxnSpPr>
            <a:cxnSpLocks/>
            <a:stCxn id="88" idx="2"/>
            <a:endCxn id="58" idx="0"/>
          </p:cNvCxnSpPr>
          <p:nvPr/>
        </p:nvCxnSpPr>
        <p:spPr>
          <a:xfrm rot="16200000" flipH="1">
            <a:off x="3665956" y="5154881"/>
            <a:ext cx="1814339" cy="807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>
            <a:extLst>
              <a:ext uri="{FF2B5EF4-FFF2-40B4-BE49-F238E27FC236}">
                <a16:creationId xmlns:a16="http://schemas.microsoft.com/office/drawing/2014/main" id="{75201722-8FBA-B842-8EE3-A2F174B80F73}"/>
              </a:ext>
            </a:extLst>
          </p:cNvPr>
          <p:cNvCxnSpPr>
            <a:cxnSpLocks/>
            <a:stCxn id="88" idx="3"/>
            <a:endCxn id="68" idx="1"/>
          </p:cNvCxnSpPr>
          <p:nvPr/>
        </p:nvCxnSpPr>
        <p:spPr>
          <a:xfrm flipV="1">
            <a:off x="5728075" y="2235565"/>
            <a:ext cx="541465" cy="183151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FDB5CA3C-A51C-C543-8181-3E45CA2AF50D}"/>
              </a:ext>
            </a:extLst>
          </p:cNvPr>
          <p:cNvCxnSpPr>
            <a:cxnSpLocks/>
            <a:endCxn id="128" idx="0"/>
          </p:cNvCxnSpPr>
          <p:nvPr/>
        </p:nvCxnSpPr>
        <p:spPr>
          <a:xfrm rot="16200000" flipH="1">
            <a:off x="7120376" y="4940026"/>
            <a:ext cx="473052" cy="298466"/>
          </a:xfrm>
          <a:prstGeom prst="bentConnector3">
            <a:avLst>
              <a:gd name="adj1" fmla="val 50000"/>
            </a:avLst>
          </a:prstGeom>
          <a:ln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Can 150">
            <a:extLst>
              <a:ext uri="{FF2B5EF4-FFF2-40B4-BE49-F238E27FC236}">
                <a16:creationId xmlns:a16="http://schemas.microsoft.com/office/drawing/2014/main" id="{7AF6E46F-9F41-274D-92FB-8EE81B99A0BF}"/>
              </a:ext>
            </a:extLst>
          </p:cNvPr>
          <p:cNvSpPr/>
          <p:nvPr/>
        </p:nvSpPr>
        <p:spPr>
          <a:xfrm>
            <a:off x="4845603" y="6118163"/>
            <a:ext cx="526343" cy="522627"/>
          </a:xfrm>
          <a:prstGeom prst="can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DF83C6D-0D6A-0644-B899-D4B1A3109361}"/>
              </a:ext>
            </a:extLst>
          </p:cNvPr>
          <p:cNvSpPr/>
          <p:nvPr/>
        </p:nvSpPr>
        <p:spPr>
          <a:xfrm>
            <a:off x="1681648" y="627530"/>
            <a:ext cx="4414352" cy="529116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3BD2C9E-6012-F44B-BD81-9516CA7196F9}"/>
              </a:ext>
            </a:extLst>
          </p:cNvPr>
          <p:cNvSpPr txBox="1"/>
          <p:nvPr/>
        </p:nvSpPr>
        <p:spPr>
          <a:xfrm>
            <a:off x="1865103" y="1438602"/>
            <a:ext cx="148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Web Chatbot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9B73EC6-7F2B-0342-AFE2-A10A75D0284F}"/>
              </a:ext>
            </a:extLst>
          </p:cNvPr>
          <p:cNvSpPr txBox="1"/>
          <p:nvPr/>
        </p:nvSpPr>
        <p:spPr>
          <a:xfrm>
            <a:off x="1912401" y="2439570"/>
            <a:ext cx="148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Mobile App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694EC8D-5FC2-B643-A00D-FDD83DCB1479}"/>
              </a:ext>
            </a:extLst>
          </p:cNvPr>
          <p:cNvSpPr txBox="1"/>
          <p:nvPr/>
        </p:nvSpPr>
        <p:spPr>
          <a:xfrm>
            <a:off x="1744188" y="3452758"/>
            <a:ext cx="172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Message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8740AEF-0D40-7D4E-8CF1-192069708D6A}"/>
              </a:ext>
            </a:extLst>
          </p:cNvPr>
          <p:cNvSpPr txBox="1"/>
          <p:nvPr/>
        </p:nvSpPr>
        <p:spPr>
          <a:xfrm>
            <a:off x="1937819" y="4385345"/>
            <a:ext cx="148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Humanoid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B99FC4F-2771-8B47-B31B-F1B1B9CEC482}"/>
              </a:ext>
            </a:extLst>
          </p:cNvPr>
          <p:cNvSpPr txBox="1"/>
          <p:nvPr/>
        </p:nvSpPr>
        <p:spPr>
          <a:xfrm>
            <a:off x="1977718" y="5434387"/>
            <a:ext cx="148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WhatsApp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559C1DF-E693-5047-B8B8-965F3CA61D3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655694" y="595948"/>
            <a:ext cx="10316019" cy="6262051"/>
          </a:xfrm>
          <a:prstGeom prst="rect">
            <a:avLst/>
          </a:prstGeom>
          <a:noFill/>
          <a:effectLst>
            <a:outerShdw blurRad="355600" dist="228600" dir="168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1F3C823-E97B-0944-B5E9-770F02CDEDAB}"/>
              </a:ext>
            </a:extLst>
          </p:cNvPr>
          <p:cNvSpPr txBox="1"/>
          <p:nvPr/>
        </p:nvSpPr>
        <p:spPr>
          <a:xfrm>
            <a:off x="-35159" y="4344637"/>
            <a:ext cx="1755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(Amazon AWS)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06C114-8147-CA43-8220-EA4BD70D151A}"/>
              </a:ext>
            </a:extLst>
          </p:cNvPr>
          <p:cNvSpPr txBox="1"/>
          <p:nvPr/>
        </p:nvSpPr>
        <p:spPr>
          <a:xfrm>
            <a:off x="29658" y="6007077"/>
            <a:ext cx="1651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/>
              <a:t>Government Online Centre - G-Cloud</a:t>
            </a:r>
          </a:p>
        </p:txBody>
      </p:sp>
    </p:spTree>
    <p:extLst>
      <p:ext uri="{BB962C8B-B14F-4D97-AF65-F5344CB8AC3E}">
        <p14:creationId xmlns:p14="http://schemas.microsoft.com/office/powerpoint/2010/main" val="9029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220"/>
    </mc:Choice>
    <mc:Fallback xmlns="">
      <p:transition spd="slow" advTm="169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B707-B4A7-7B41-878A-74E996D7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Agenda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24117-4164-AF4C-8EEB-B4C254546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Humanoid -Visitor Identification</a:t>
            </a:r>
          </a:p>
          <a:p>
            <a:pPr algn="l">
              <a:buFont typeface="Wingdings" pitchFamily="2" charset="2"/>
              <a:buChar char="q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Chatbot for blueprint</a:t>
            </a:r>
          </a:p>
          <a:p>
            <a:pPr algn="l">
              <a:buFont typeface="Wingdings" pitchFamily="2" charset="2"/>
              <a:buChar char="q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Custom GPT (MAUCORS,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etc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)</a:t>
            </a:r>
          </a:p>
          <a:p>
            <a:pPr algn="l">
              <a:buFont typeface="Wingdings" pitchFamily="2" charset="2"/>
              <a:buChar char="q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Request for new Sites and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transactionalservices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MAIA Evolution</a:t>
            </a:r>
          </a:p>
          <a:p>
            <a:pPr algn="l">
              <a:buFont typeface="Wingdings" pitchFamily="2" charset="2"/>
              <a:buChar char="q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AAPAM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4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B6A9E-EDA7-7A4D-BCA6-AACB11E57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114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>
                <a:solidFill>
                  <a:srgbClr val="FFC000"/>
                </a:solidFill>
              </a:rPr>
              <a:t>Thank You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173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51542</TotalTime>
  <Words>278</Words>
  <Application>Microsoft Macintosh PowerPoint</Application>
  <PresentationFormat>Widescreen</PresentationFormat>
  <Paragraphs>80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Montserrat</vt:lpstr>
      <vt:lpstr>Poppins</vt:lpstr>
      <vt:lpstr>Wingdings</vt:lpstr>
      <vt:lpstr>Office Theme</vt:lpstr>
      <vt:lpstr>PowerPoint Presentation</vt:lpstr>
      <vt:lpstr>MasterBot Innovative features</vt:lpstr>
      <vt:lpstr>Operational Status</vt:lpstr>
      <vt:lpstr>Transactional Services</vt:lpstr>
      <vt:lpstr>Architecture</vt:lpstr>
      <vt:lpstr>Other Agenda Items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Chatbot</dc:title>
  <dc:creator>Sandhya Rajcoomar</dc:creator>
  <cp:lastModifiedBy>CIB CIB</cp:lastModifiedBy>
  <cp:revision>217</cp:revision>
  <cp:lastPrinted>2023-04-07T11:25:16Z</cp:lastPrinted>
  <dcterms:created xsi:type="dcterms:W3CDTF">2022-04-20T16:03:25Z</dcterms:created>
  <dcterms:modified xsi:type="dcterms:W3CDTF">2025-03-13T05:44:13Z</dcterms:modified>
</cp:coreProperties>
</file>